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0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12/1/2014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>
                <a:solidFill>
                  <a:schemeClr val="accent1"/>
                </a:solidFill>
              </a:rPr>
              <a:t>Tutorial 3: </a:t>
            </a:r>
            <a:br>
              <a:rPr lang="en-CA" dirty="0" smtClean="0">
                <a:solidFill>
                  <a:schemeClr val="accent1"/>
                </a:solidFill>
              </a:rPr>
            </a:br>
            <a:r>
              <a:rPr lang="en-CA" smtClean="0">
                <a:solidFill>
                  <a:schemeClr val="accent1"/>
                </a:solidFill>
              </a:rPr>
              <a:t>22 </a:t>
            </a:r>
            <a:r>
              <a:rPr lang="en-CA" smtClean="0">
                <a:solidFill>
                  <a:schemeClr val="accent1"/>
                </a:solidFill>
              </a:rPr>
              <a:t>January </a:t>
            </a:r>
            <a:r>
              <a:rPr lang="en-CA" dirty="0" smtClean="0">
                <a:solidFill>
                  <a:schemeClr val="accent1"/>
                </a:solidFill>
              </a:rPr>
              <a:t>2015</a:t>
            </a:r>
            <a:endParaRPr lang="en-CA" dirty="0">
              <a:solidFill>
                <a:schemeClr val="accent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en-CA" dirty="0" smtClean="0">
                <a:solidFill>
                  <a:schemeClr val="accent1"/>
                </a:solidFill>
              </a:rPr>
              <a:t>N. M. Sutherland, “The Origin of the Thirty Years War and the Structure of European Politics.”</a:t>
            </a:r>
            <a:endParaRPr lang="en-CA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1558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762000"/>
          </a:xfrm>
        </p:spPr>
        <p:txBody>
          <a:bodyPr>
            <a:normAutofit/>
          </a:bodyPr>
          <a:lstStyle/>
          <a:p>
            <a:r>
              <a:rPr lang="en-CA" dirty="0" smtClean="0"/>
              <a:t>Questions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8382000" cy="5638800"/>
          </a:xfrm>
        </p:spPr>
        <p:txBody>
          <a:bodyPr>
            <a:normAutofit lnSpcReduction="10000"/>
          </a:bodyPr>
          <a:lstStyle/>
          <a:p>
            <a:pPr marL="651510" indent="-514350">
              <a:buFont typeface="+mj-lt"/>
              <a:buAutoNum type="arabicPeriod"/>
            </a:pPr>
            <a:r>
              <a:rPr lang="en-CA" dirty="0" smtClean="0"/>
              <a:t>Sutherland states:  “No historian of the Thirty Years War has paid systematic attention to its origins” (p. 587).  Would she revise this statement after reading Part 1 of </a:t>
            </a:r>
            <a:r>
              <a:rPr lang="en-CA" i="1" dirty="0" smtClean="0"/>
              <a:t>Europe’s Tragedy</a:t>
            </a:r>
            <a:r>
              <a:rPr lang="en-CA" dirty="0" smtClean="0"/>
              <a:t>?</a:t>
            </a:r>
          </a:p>
          <a:p>
            <a:pPr marL="651510" indent="-514350">
              <a:buFont typeface="+mj-lt"/>
              <a:buAutoNum type="arabicPeriod"/>
            </a:pPr>
            <a:r>
              <a:rPr lang="en-CA" dirty="0" smtClean="0"/>
              <a:t>Why in Sutherland’s view was the Thirty Years War a “myth.”  Would Wilson agree with this assessment?</a:t>
            </a:r>
          </a:p>
          <a:p>
            <a:pPr marL="651510" indent="-514350">
              <a:buFont typeface="+mj-lt"/>
              <a:buAutoNum type="arabicPeriod"/>
            </a:pPr>
            <a:r>
              <a:rPr lang="en-CA" dirty="0" smtClean="0"/>
              <a:t>Sutherland arranges her analysis into four periods.  What are they?</a:t>
            </a:r>
          </a:p>
          <a:p>
            <a:pPr marL="651510" indent="-514350">
              <a:buFont typeface="+mj-lt"/>
              <a:buAutoNum type="arabicPeriod"/>
            </a:pPr>
            <a:r>
              <a:rPr lang="en-CA" dirty="0" smtClean="0"/>
              <a:t>On what does Sutherland focus when she considers the immediate origins of what she calls the “German war”?</a:t>
            </a:r>
          </a:p>
        </p:txBody>
      </p:sp>
    </p:spTree>
    <p:extLst>
      <p:ext uri="{BB962C8B-B14F-4D97-AF65-F5344CB8AC3E}">
        <p14:creationId xmlns:p14="http://schemas.microsoft.com/office/powerpoint/2010/main" val="1227601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rmAutofit/>
          </a:bodyPr>
          <a:lstStyle/>
          <a:p>
            <a:r>
              <a:rPr lang="en-CA" dirty="0" smtClean="0"/>
              <a:t>Questions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242560"/>
          </a:xfrm>
        </p:spPr>
        <p:txBody>
          <a:bodyPr/>
          <a:lstStyle/>
          <a:p>
            <a:pPr marL="651510" indent="-514350">
              <a:buFont typeface="+mj-lt"/>
              <a:buAutoNum type="arabicPeriod" startAt="5"/>
            </a:pPr>
            <a:r>
              <a:rPr lang="en-CA" dirty="0"/>
              <a:t>Do you notice any specific points of agreement and / or disagreement between Sutherland and Wilson?  What are they?</a:t>
            </a:r>
          </a:p>
          <a:p>
            <a:pPr marL="651510" indent="-514350">
              <a:buFont typeface="+mj-lt"/>
              <a:buAutoNum type="arabicPeriod" startAt="5"/>
            </a:pPr>
            <a:r>
              <a:rPr lang="en-CA" dirty="0" smtClean="0"/>
              <a:t>Do you think that a key difference between Wilson and Sutherland is that Sutherland offers a characterization of the Thirty Years War, while Wilson’s argument mostly tells us what the war was </a:t>
            </a:r>
            <a:r>
              <a:rPr lang="en-CA" i="1" dirty="0" smtClean="0"/>
              <a:t>not</a:t>
            </a:r>
            <a:r>
              <a:rPr lang="en-CA" dirty="0" smtClean="0"/>
              <a:t>?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700253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117</TotalTime>
  <Words>171</Words>
  <Application>Microsoft Office PowerPoint</Application>
  <PresentationFormat>On-screen Show (4:3)</PresentationFormat>
  <Paragraphs>10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Book Antiqua</vt:lpstr>
      <vt:lpstr>Lucida Sans</vt:lpstr>
      <vt:lpstr>Wingdings</vt:lpstr>
      <vt:lpstr>Wingdings 2</vt:lpstr>
      <vt:lpstr>Wingdings 3</vt:lpstr>
      <vt:lpstr>Apex</vt:lpstr>
      <vt:lpstr>Tutorial 3:  22 January 2015</vt:lpstr>
      <vt:lpstr>Questions</vt:lpstr>
      <vt:lpstr>Questions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History 321:  State and Society in Early Modern Europe: The Thirty Years War</dc:title>
  <dc:creator>Hilmar</dc:creator>
  <cp:lastModifiedBy>Hilmar Pabel</cp:lastModifiedBy>
  <cp:revision>9</cp:revision>
  <dcterms:created xsi:type="dcterms:W3CDTF">2006-08-16T00:00:00Z</dcterms:created>
  <dcterms:modified xsi:type="dcterms:W3CDTF">2014-12-01T22:15:43Z</dcterms:modified>
</cp:coreProperties>
</file>